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1818" autoAdjust="0"/>
  </p:normalViewPr>
  <p:slideViewPr>
    <p:cSldViewPr snapToGrid="0" snapToObjects="1">
      <p:cViewPr varScale="1">
        <p:scale>
          <a:sx n="72" d="100"/>
          <a:sy n="72" d="100"/>
        </p:scale>
        <p:origin x="131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8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rasaModanlou/Applied-Data-Science-Capstone/blob/main/labs-jupyter-spacex-data_wrangling_jupyterlite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rasaModanlou/Applied-Data-Science-Capstone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rasaModanlou/Applied-Data-Science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rasaModanlou/Applied-Data-Science-Capstone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rasaModanlou/Applied-Data-Science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rasaModanlou/Applied-Data-Science-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rasaModanlou/Applied-Data-Science-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rasaModanlou/Applied-Data-Science-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6021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Mehrasa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Modanlou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Jouybari</a:t>
            </a:r>
            <a:endParaRPr lang="en-US" dirty="0" smtClean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10.04.2023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656949" cy="4351338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latin typeface="Abadi" panose="020B0604020104020204"/>
              </a:rPr>
              <a:t>After collecting the data we check the missing data and </a:t>
            </a:r>
            <a:r>
              <a:rPr lang="en-US" sz="2000" dirty="0" smtClean="0">
                <a:latin typeface="Abadi" panose="020B0604020104020204"/>
              </a:rPr>
              <a:t>data</a:t>
            </a:r>
            <a:r>
              <a:rPr lang="en-US" sz="2000" dirty="0">
                <a:latin typeface="Abadi" panose="020B0604020104020204"/>
              </a:rPr>
              <a:t> types</a:t>
            </a:r>
            <a:r>
              <a:rPr lang="en-US" sz="2000" dirty="0" smtClean="0">
                <a:latin typeface="Abadi" panose="020B0604020104020204"/>
              </a:rPr>
              <a:t>, </a:t>
            </a:r>
            <a:r>
              <a:rPr lang="en-US" sz="2000" dirty="0">
                <a:latin typeface="Abadi" panose="020B0604020104020204"/>
              </a:rPr>
              <a:t>and do one of the following to clean the data:</a:t>
            </a:r>
          </a:p>
          <a:p>
            <a:pPr lvl="1"/>
            <a:r>
              <a:rPr lang="en-US" sz="2000" dirty="0">
                <a:latin typeface="Abadi" panose="020B0604020104020204"/>
              </a:rPr>
              <a:t>Deal with Null values: Replace the missing data with one-Using mean, median or so.</a:t>
            </a:r>
          </a:p>
          <a:p>
            <a:pPr lvl="1"/>
            <a:r>
              <a:rPr lang="en-US" sz="2000" dirty="0">
                <a:latin typeface="Abadi" panose="020B0604020104020204"/>
              </a:rPr>
              <a:t>Change data type of the data.</a:t>
            </a:r>
          </a:p>
          <a:p>
            <a:pPr lvl="1"/>
            <a:r>
              <a:rPr lang="en-US" sz="2000" dirty="0">
                <a:latin typeface="Abadi" panose="020B0604020104020204"/>
              </a:rPr>
              <a:t>Represent categorical data using integer or float dummy numbers – one hot encoding</a:t>
            </a:r>
          </a:p>
          <a:p>
            <a:pPr lvl="1"/>
            <a:r>
              <a:rPr lang="en-US" sz="2000" dirty="0">
                <a:latin typeface="Abadi" panose="020B0604020104020204"/>
              </a:rPr>
              <a:t>split data into train and test </a:t>
            </a:r>
            <a:r>
              <a:rPr lang="en-US" sz="2000" dirty="0" smtClean="0">
                <a:latin typeface="Abadi" panose="020B0604020104020204"/>
              </a:rPr>
              <a:t>set</a:t>
            </a:r>
            <a:endParaRPr lang="en-US" sz="2000" dirty="0">
              <a:latin typeface="Abadi" panose="020B0604020104020204"/>
            </a:endParaRPr>
          </a:p>
          <a:p>
            <a:pPr lvl="1"/>
            <a:r>
              <a:rPr lang="en-US" sz="2000" dirty="0" smtClean="0">
                <a:latin typeface="Abadi" panose="020B0604020104020204"/>
                <a:hlinkClick r:id="rId3"/>
              </a:rPr>
              <a:t>https://github.com/MehrasaModanlou/Applied-Data-Science-Capstone/blob/main/labs-jupyter-spacex-data_wrangling_jupyterlite.jupyterlite.ipynb - </a:t>
            </a:r>
            <a:endParaRPr lang="en-US" sz="2000" dirty="0">
              <a:latin typeface="Abadi" panose="020B0604020104020204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518400" y="512985"/>
            <a:ext cx="3291840" cy="8362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Perform exploratory Data Analysis and determine Training </a:t>
            </a:r>
            <a:r>
              <a:rPr lang="en-US" sz="1600" dirty="0" err="1" smtClean="0"/>
              <a:t>Lables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7518400" y="1668637"/>
            <a:ext cx="3291840" cy="7489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Calculate the number of launches on each site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7518400" y="2706380"/>
            <a:ext cx="3291840" cy="8362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Claculate</a:t>
            </a:r>
            <a:r>
              <a:rPr lang="en-US" sz="1600" dirty="0" smtClean="0"/>
              <a:t> the number and occurrence of each orbit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7518400" y="3811243"/>
            <a:ext cx="3291840" cy="8362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Claculate</a:t>
            </a:r>
            <a:r>
              <a:rPr lang="en-US" sz="1600" dirty="0"/>
              <a:t> the number and occurrence of </a:t>
            </a:r>
            <a:r>
              <a:rPr lang="en-US" sz="1600" dirty="0" smtClean="0"/>
              <a:t>mission outcome per orbit type</a:t>
            </a:r>
            <a:endParaRPr lang="en-US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7518400" y="4957236"/>
            <a:ext cx="3291840" cy="8362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Creating a landing outcome label from Outcome column</a:t>
            </a:r>
            <a:endParaRPr lang="en-US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7552885" y="6103229"/>
            <a:ext cx="3222869" cy="6619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Exporting the data to CSV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3" idx="2"/>
            <a:endCxn id="7" idx="0"/>
          </p:cNvCxnSpPr>
          <p:nvPr/>
        </p:nvCxnSpPr>
        <p:spPr>
          <a:xfrm>
            <a:off x="9164320" y="1349279"/>
            <a:ext cx="0" cy="319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>
            <a:off x="9164320" y="2417616"/>
            <a:ext cx="0" cy="28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>
            <a:off x="9164320" y="3542674"/>
            <a:ext cx="0" cy="268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9164320" y="4647537"/>
            <a:ext cx="0" cy="30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12" idx="0"/>
          </p:cNvCxnSpPr>
          <p:nvPr/>
        </p:nvCxnSpPr>
        <p:spPr>
          <a:xfrm>
            <a:off x="9164320" y="5793530"/>
            <a:ext cx="0" cy="30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3680"/>
            <a:ext cx="9745589" cy="46732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Flight Number vs. Payload Mass, Flight Number vs. Launch Site,</a:t>
            </a:r>
            <a:br>
              <a:rPr lang="en-US" dirty="0"/>
            </a:br>
            <a:r>
              <a:rPr lang="en-US" dirty="0"/>
              <a:t>Payload Mass vs. Launch Site, Orbit Type vs. Success Rate, Flight</a:t>
            </a:r>
            <a:br>
              <a:rPr lang="en-US" dirty="0"/>
            </a:br>
            <a:r>
              <a:rPr lang="en-US" dirty="0"/>
              <a:t>Number vs. Orbit Type, Payload Mass vs Orbit Type and Success</a:t>
            </a:r>
            <a:br>
              <a:rPr lang="en-US" dirty="0"/>
            </a:br>
            <a:r>
              <a:rPr lang="en-US" dirty="0"/>
              <a:t>Rate Yearly </a:t>
            </a:r>
            <a:r>
              <a:rPr lang="en-US" dirty="0" smtClean="0"/>
              <a:t>Trend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The </a:t>
            </a:r>
            <a:r>
              <a:rPr lang="en-US" dirty="0"/>
              <a:t>relationship between variables is displayed through scatter plots.</a:t>
            </a:r>
            <a:br>
              <a:rPr lang="en-US" dirty="0"/>
            </a:br>
            <a:r>
              <a:rPr lang="en-US" dirty="0"/>
              <a:t>If a connection can be made, a machine learning model could use it.</a:t>
            </a:r>
            <a:br>
              <a:rPr lang="en-US" dirty="0"/>
            </a:br>
            <a:r>
              <a:rPr lang="en-US" dirty="0"/>
              <a:t>Bar graphs display comparisons between distinct categories. The</a:t>
            </a:r>
            <a:br>
              <a:rPr lang="en-US" dirty="0"/>
            </a:br>
            <a:r>
              <a:rPr lang="en-US" dirty="0"/>
              <a:t>objective is to demonstrate the connection between a measured value</a:t>
            </a:r>
            <a:br>
              <a:rPr lang="en-US" dirty="0"/>
            </a:br>
            <a:r>
              <a:rPr lang="en-US" dirty="0"/>
              <a:t>and the particular categories that are being compared.</a:t>
            </a:r>
            <a:br>
              <a:rPr lang="en-US" dirty="0"/>
            </a:br>
            <a:r>
              <a:rPr lang="en-US" dirty="0"/>
              <a:t>Line diagrams display data trends over time. (time series).</a:t>
            </a:r>
            <a:r>
              <a:rPr lang="en-US" sz="1800" dirty="0"/>
              <a:t> </a:t>
            </a:r>
            <a:endParaRPr lang="en-US" sz="1800" dirty="0" smtClean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hlinkClick r:id="rId3"/>
              </a:rPr>
              <a:t>https://github.com/MehrasaModanlou/Applied-Data-Science-Capstone/blob/main/jupyter-labs-eda-dataviz.ipynb.jupyterlite.ipynb -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9691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/>
              <a:t>Displaying the names of the unique launch sites in the space </a:t>
            </a:r>
            <a:r>
              <a:rPr lang="en-US" sz="1800" dirty="0" smtClean="0"/>
              <a:t>mission</a:t>
            </a:r>
            <a:endParaRPr lang="en-US" sz="1800" dirty="0"/>
          </a:p>
          <a:p>
            <a:pPr lvl="1"/>
            <a:r>
              <a:rPr lang="en-US" sz="1800" dirty="0" smtClean="0"/>
              <a:t>Displaying </a:t>
            </a:r>
            <a:r>
              <a:rPr lang="en-US" sz="1800" dirty="0"/>
              <a:t>5 records where launch sites begin with the string ‘</a:t>
            </a:r>
            <a:r>
              <a:rPr lang="en-US" sz="1800" dirty="0" smtClean="0"/>
              <a:t>CCA‘</a:t>
            </a:r>
            <a:endParaRPr lang="en-US" sz="1800" dirty="0"/>
          </a:p>
          <a:p>
            <a:pPr lvl="1"/>
            <a:r>
              <a:rPr lang="en-US" sz="1800" dirty="0" smtClean="0"/>
              <a:t>Displaying </a:t>
            </a:r>
            <a:r>
              <a:rPr lang="en-US" sz="1800" dirty="0"/>
              <a:t>the total payload mass carried by boosters launched </a:t>
            </a:r>
            <a:r>
              <a:rPr lang="en-US" sz="1800" dirty="0" smtClean="0"/>
              <a:t>by NASA </a:t>
            </a:r>
            <a:r>
              <a:rPr lang="en-US" sz="1800" dirty="0"/>
              <a:t>(</a:t>
            </a:r>
            <a:r>
              <a:rPr lang="en-US" sz="1800" dirty="0" smtClean="0"/>
              <a:t>CRS)</a:t>
            </a:r>
            <a:endParaRPr lang="en-US" sz="1800" dirty="0"/>
          </a:p>
          <a:p>
            <a:pPr lvl="1"/>
            <a:r>
              <a:rPr lang="en-US" sz="1800" dirty="0" smtClean="0"/>
              <a:t>Displaying </a:t>
            </a:r>
            <a:r>
              <a:rPr lang="en-US" sz="1800" dirty="0"/>
              <a:t>average payload mass carried by booster version F9 </a:t>
            </a:r>
            <a:r>
              <a:rPr lang="en-US" sz="1800" dirty="0" smtClean="0"/>
              <a:t>v1.1</a:t>
            </a:r>
            <a:endParaRPr lang="en-US" sz="1800" dirty="0"/>
          </a:p>
          <a:p>
            <a:pPr lvl="1"/>
            <a:r>
              <a:rPr lang="en-US" sz="1800" dirty="0" smtClean="0"/>
              <a:t>Listing </a:t>
            </a:r>
            <a:r>
              <a:rPr lang="en-US" sz="1800" dirty="0"/>
              <a:t>the date when the first successful landing outcome in ground pad was </a:t>
            </a:r>
            <a:r>
              <a:rPr lang="en-US" sz="1800" dirty="0" smtClean="0"/>
              <a:t>achieved</a:t>
            </a:r>
            <a:endParaRPr lang="en-US" sz="1800" dirty="0"/>
          </a:p>
          <a:p>
            <a:pPr lvl="1"/>
            <a:r>
              <a:rPr lang="en-US" sz="1800" dirty="0" smtClean="0"/>
              <a:t>Listing </a:t>
            </a:r>
            <a:r>
              <a:rPr lang="en-US" sz="1800" dirty="0"/>
              <a:t>the names of the boosters which have success in drone ship and have </a:t>
            </a:r>
            <a:r>
              <a:rPr lang="en-US" sz="1800" dirty="0" smtClean="0"/>
              <a:t>payload mass </a:t>
            </a:r>
            <a:r>
              <a:rPr lang="en-US" sz="1800" dirty="0"/>
              <a:t>greater than 4000 but less than </a:t>
            </a:r>
            <a:r>
              <a:rPr lang="en-US" sz="1800" dirty="0" smtClean="0"/>
              <a:t>6000</a:t>
            </a:r>
            <a:endParaRPr lang="en-US" sz="1800" dirty="0"/>
          </a:p>
          <a:p>
            <a:pPr lvl="1"/>
            <a:r>
              <a:rPr lang="en-US" sz="1800" dirty="0" smtClean="0"/>
              <a:t>Listing </a:t>
            </a:r>
            <a:r>
              <a:rPr lang="en-US" sz="1800" dirty="0"/>
              <a:t>the total number of successful and failure mission </a:t>
            </a:r>
            <a:r>
              <a:rPr lang="en-US" sz="1800" dirty="0" smtClean="0"/>
              <a:t>outcomes</a:t>
            </a:r>
            <a:endParaRPr lang="en-US" sz="1800" dirty="0"/>
          </a:p>
          <a:p>
            <a:pPr lvl="1"/>
            <a:r>
              <a:rPr lang="en-US" sz="1800" dirty="0" smtClean="0"/>
              <a:t>Listing </a:t>
            </a:r>
            <a:r>
              <a:rPr lang="en-US" sz="1800" dirty="0"/>
              <a:t>the names of the booster versions which have carried the maximum payload </a:t>
            </a:r>
            <a:r>
              <a:rPr lang="en-US" sz="1800" dirty="0" smtClean="0"/>
              <a:t>mass</a:t>
            </a:r>
            <a:endParaRPr lang="en-US" sz="1800" dirty="0"/>
          </a:p>
          <a:p>
            <a:pPr lvl="1"/>
            <a:r>
              <a:rPr lang="en-US" sz="1800" dirty="0" smtClean="0"/>
              <a:t>Listing </a:t>
            </a:r>
            <a:r>
              <a:rPr lang="en-US" sz="1800" dirty="0"/>
              <a:t>the failed landing outcomes in drone ship, their booster versions and launch </a:t>
            </a:r>
            <a:r>
              <a:rPr lang="en-US" sz="1800" dirty="0" smtClean="0"/>
              <a:t>site names </a:t>
            </a:r>
            <a:r>
              <a:rPr lang="en-US" sz="1800" dirty="0"/>
              <a:t>for the months in year </a:t>
            </a:r>
            <a:r>
              <a:rPr lang="en-US" sz="1800" dirty="0" smtClean="0"/>
              <a:t>2015</a:t>
            </a:r>
            <a:endParaRPr lang="en-US" sz="1800" dirty="0"/>
          </a:p>
          <a:p>
            <a:pPr lvl="1"/>
            <a:r>
              <a:rPr lang="en-US" sz="1800" dirty="0" smtClean="0"/>
              <a:t>Ranking </a:t>
            </a:r>
            <a:r>
              <a:rPr lang="en-US" sz="1800" dirty="0"/>
              <a:t>the count of landing outcomes (such as Failure (drone ship) or Success (</a:t>
            </a:r>
            <a:r>
              <a:rPr lang="en-US" sz="1800" dirty="0" smtClean="0"/>
              <a:t>ground pad</a:t>
            </a:r>
            <a:r>
              <a:rPr lang="en-US" sz="1800" dirty="0"/>
              <a:t>)) between the date 2010-06-04 and 2017-03-20 in descending order</a:t>
            </a:r>
            <a:r>
              <a:rPr lang="en-US" sz="1800" dirty="0"/>
              <a:t> </a:t>
            </a:r>
            <a:endParaRPr lang="en-US" dirty="0" smtClean="0">
              <a:hlinkClick r:id="rId3"/>
            </a:endParaRPr>
          </a:p>
          <a:p>
            <a:r>
              <a:rPr lang="en-US" sz="1800" dirty="0" smtClean="0">
                <a:hlinkClick r:id="rId3"/>
              </a:rPr>
              <a:t>https://github.com/MehrasaModanlou/Applied-Data-Science-Capstone/blob/main/jupyter-labs-eda-sql-coursera_sqllite.ipynb - 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/>
              <a:t>Markers of all Launch Sites:</a:t>
            </a:r>
            <a:br>
              <a:rPr lang="en-US" dirty="0"/>
            </a:br>
            <a:r>
              <a:rPr lang="en-US" dirty="0" smtClean="0"/>
              <a:t>	- </a:t>
            </a:r>
            <a:r>
              <a:rPr lang="en-US" dirty="0"/>
              <a:t>Added Marker with Circle, Popup Label and Text Label of NASA </a:t>
            </a:r>
            <a:r>
              <a:rPr lang="en-US" dirty="0" smtClean="0"/>
              <a:t>Johnson</a:t>
            </a:r>
            <a:r>
              <a:rPr lang="en-US" dirty="0"/>
              <a:t> </a:t>
            </a:r>
            <a:r>
              <a:rPr lang="en-US" dirty="0" smtClean="0"/>
              <a:t>	Space </a:t>
            </a:r>
            <a:r>
              <a:rPr lang="en-US" dirty="0"/>
              <a:t>Center using its latitude and longitude coordinates as a start location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	 </a:t>
            </a:r>
            <a:r>
              <a:rPr lang="en-US" dirty="0"/>
              <a:t>- Added Markers with Circle, Popup Label and Text Label of all Launch Sites</a:t>
            </a:r>
            <a:br>
              <a:rPr lang="en-US" dirty="0"/>
            </a:br>
            <a:r>
              <a:rPr lang="en-US" dirty="0" smtClean="0"/>
              <a:t>	using </a:t>
            </a:r>
            <a:r>
              <a:rPr lang="en-US" dirty="0"/>
              <a:t>their latitude and longitude coordinates to show their geographical</a:t>
            </a:r>
            <a:br>
              <a:rPr lang="en-US" dirty="0"/>
            </a:br>
            <a:r>
              <a:rPr lang="en-US" dirty="0" smtClean="0"/>
              <a:t>	locations </a:t>
            </a:r>
            <a:r>
              <a:rPr lang="en-US" dirty="0"/>
              <a:t>and proximity to Equator and </a:t>
            </a:r>
            <a:r>
              <a:rPr lang="en-US" dirty="0" smtClean="0"/>
              <a:t>coasts.</a:t>
            </a:r>
            <a:endParaRPr lang="en-US" dirty="0"/>
          </a:p>
          <a:p>
            <a:r>
              <a:rPr lang="en-US" dirty="0" err="1" smtClean="0"/>
              <a:t>Coloured</a:t>
            </a:r>
            <a:r>
              <a:rPr lang="en-US" dirty="0" smtClean="0"/>
              <a:t> </a:t>
            </a:r>
            <a:r>
              <a:rPr lang="en-US" dirty="0"/>
              <a:t>Markers of the launch outcomes for each Launch Site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- </a:t>
            </a:r>
            <a:r>
              <a:rPr lang="en-US" dirty="0"/>
              <a:t>Added </a:t>
            </a:r>
            <a:r>
              <a:rPr lang="en-US" dirty="0" err="1"/>
              <a:t>coloured</a:t>
            </a:r>
            <a:r>
              <a:rPr lang="en-US" dirty="0"/>
              <a:t> Markers of success (Green) and failed (Red) launches </a:t>
            </a:r>
            <a:r>
              <a:rPr lang="en-US" dirty="0" smtClean="0"/>
              <a:t>	using 	Marker Cluster </a:t>
            </a:r>
            <a:r>
              <a:rPr lang="en-US" dirty="0"/>
              <a:t>to identify which launch sites have relatively high </a:t>
            </a:r>
            <a:r>
              <a:rPr lang="en-US" dirty="0" smtClean="0"/>
              <a:t>success rates.</a:t>
            </a:r>
            <a:endParaRPr lang="en-US" dirty="0"/>
          </a:p>
          <a:p>
            <a:r>
              <a:rPr lang="en-US" dirty="0" smtClean="0"/>
              <a:t>Distances </a:t>
            </a:r>
            <a:r>
              <a:rPr lang="en-US" dirty="0"/>
              <a:t>between a Launch Site to its proximities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Added </a:t>
            </a:r>
            <a:r>
              <a:rPr lang="en-US" dirty="0" err="1"/>
              <a:t>coloured</a:t>
            </a:r>
            <a:r>
              <a:rPr lang="en-US" dirty="0"/>
              <a:t> Lines to show distances between the Launch Site KSC LC-39A (</a:t>
            </a:r>
            <a:r>
              <a:rPr lang="en-US" dirty="0" smtClean="0"/>
              <a:t>as 	an </a:t>
            </a:r>
            <a:r>
              <a:rPr lang="en-US" dirty="0"/>
              <a:t>example) and its proximities like Railway, Highway, Coastline and Closest City.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600" dirty="0"/>
          </a:p>
          <a:p>
            <a:r>
              <a:rPr lang="en-US" dirty="0" smtClean="0">
                <a:hlinkClick r:id="rId3"/>
              </a:rPr>
              <a:t>https://github.com/MehrasaModanlou/Applied-Data-Science-Capstone/blob/main/lab_jupyter_launch_site_location.jupyterlite.ipynb -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Added a dropdown list to enable Launch Site </a:t>
            </a:r>
            <a:r>
              <a:rPr lang="en-US" sz="2400" dirty="0" smtClean="0"/>
              <a:t>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Added </a:t>
            </a:r>
            <a:r>
              <a:rPr lang="en-US" sz="2400" dirty="0"/>
              <a:t>a pie chart to show the total successful launches count for all </a:t>
            </a:r>
            <a:r>
              <a:rPr lang="en-US" sz="2400" dirty="0" smtClean="0"/>
              <a:t>sites and </a:t>
            </a:r>
            <a:r>
              <a:rPr lang="en-US" sz="2400" dirty="0"/>
              <a:t>the success vs failed counts for the site if a specific launch site </a:t>
            </a:r>
            <a:r>
              <a:rPr lang="en-US" sz="2400" dirty="0" smtClean="0"/>
              <a:t>was selected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Added </a:t>
            </a:r>
            <a:r>
              <a:rPr lang="en-US" sz="2400" dirty="0"/>
              <a:t>a slider to select payload </a:t>
            </a:r>
            <a:r>
              <a:rPr lang="en-US" sz="2400" dirty="0" smtClean="0"/>
              <a:t>range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Added </a:t>
            </a:r>
            <a:r>
              <a:rPr lang="en-US" sz="2400" dirty="0"/>
              <a:t>a scatter chart to show the correlation between payload and </a:t>
            </a:r>
            <a:r>
              <a:rPr lang="en-US" sz="2400" dirty="0" smtClean="0"/>
              <a:t>launch success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hlinkClick r:id="rId3"/>
              </a:rPr>
              <a:t>https://github.com/MehrasaModanlou/Applied-Data-Science-Capstone/blob/main/spacex_dash_app.py - 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1. Creating </a:t>
            </a:r>
            <a:r>
              <a:rPr lang="en-US" sz="2000" dirty="0"/>
              <a:t>a </a:t>
            </a:r>
            <a:r>
              <a:rPr lang="en-US" sz="2000" dirty="0" err="1"/>
              <a:t>NymPy</a:t>
            </a:r>
            <a:r>
              <a:rPr lang="en-US" sz="2000" dirty="0"/>
              <a:t> array from the column Class in data</a:t>
            </a:r>
            <a:br>
              <a:rPr lang="en-US" sz="2000" dirty="0"/>
            </a:br>
            <a:r>
              <a:rPr lang="en-US" sz="2000" dirty="0"/>
              <a:t>2. Standardizing the data with </a:t>
            </a:r>
            <a:r>
              <a:rPr lang="en-US" sz="2000" dirty="0" err="1"/>
              <a:t>StandardScaler</a:t>
            </a:r>
            <a:r>
              <a:rPr lang="en-US" sz="2000" dirty="0"/>
              <a:t> then fitting and </a:t>
            </a:r>
            <a:r>
              <a:rPr lang="en-US" sz="2000" dirty="0" smtClean="0"/>
              <a:t>transforming it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3. Splitting the data into training and testing sets with </a:t>
            </a:r>
            <a:r>
              <a:rPr lang="en-US" sz="2000" dirty="0" err="1" smtClean="0"/>
              <a:t>train_test_split</a:t>
            </a:r>
            <a:r>
              <a:rPr lang="en-US" sz="2000" dirty="0" smtClean="0"/>
              <a:t> function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4. Creating a </a:t>
            </a:r>
            <a:r>
              <a:rPr lang="en-US" sz="2000" dirty="0" err="1"/>
              <a:t>GridSearchCV</a:t>
            </a:r>
            <a:r>
              <a:rPr lang="en-US" sz="2000" dirty="0"/>
              <a:t> object with cv=10 to find the best parameters</a:t>
            </a:r>
            <a:br>
              <a:rPr lang="en-US" sz="2000" dirty="0"/>
            </a:br>
            <a:r>
              <a:rPr lang="en-US" sz="2000" dirty="0"/>
              <a:t>5. Applying </a:t>
            </a:r>
            <a:r>
              <a:rPr lang="en-US" sz="2000" dirty="0" err="1"/>
              <a:t>GridSearchCV</a:t>
            </a:r>
            <a:r>
              <a:rPr lang="en-US" sz="2000" dirty="0"/>
              <a:t> on </a:t>
            </a:r>
            <a:r>
              <a:rPr lang="en-US" sz="2000" dirty="0" err="1"/>
              <a:t>LogReg</a:t>
            </a:r>
            <a:r>
              <a:rPr lang="en-US" sz="2000" dirty="0"/>
              <a:t>, SVM, Decision Tree, and </a:t>
            </a:r>
            <a:r>
              <a:rPr lang="en-US" sz="2000" dirty="0" smtClean="0"/>
              <a:t>KNN models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6. Calculating the accuracy on the test data using the method .score() for </a:t>
            </a:r>
            <a:r>
              <a:rPr lang="en-US" sz="2000" dirty="0" smtClean="0"/>
              <a:t>all models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7. Examining the confusion matrix for all models</a:t>
            </a:r>
            <a:br>
              <a:rPr lang="en-US" sz="2000" dirty="0"/>
            </a:br>
            <a:r>
              <a:rPr lang="en-US" sz="2000" dirty="0"/>
              <a:t>8. Finding which method performs best by examining the </a:t>
            </a:r>
            <a:r>
              <a:rPr lang="en-US" sz="2000" dirty="0" err="1" smtClean="0"/>
              <a:t>Jaccard_score</a:t>
            </a:r>
            <a:r>
              <a:rPr lang="en-US" sz="2000" dirty="0" smtClean="0"/>
              <a:t> and </a:t>
            </a:r>
            <a:r>
              <a:rPr lang="en-US" sz="2000" dirty="0"/>
              <a:t>F1_score metrics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>
                <a:hlinkClick r:id="rId3"/>
              </a:rPr>
              <a:t>https://github.com/MehrasaModanlou/Applied-Data-Science-Capstone/blob/main/SpaceX_Machine_Learning_Prediction_Part_5.jupyterlite.ipynb - 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48413" y="4849654"/>
            <a:ext cx="8482227" cy="146970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 earliest flights all failed while the latest flights all </a:t>
            </a:r>
            <a:r>
              <a:rPr lang="en-US" sz="1600" dirty="0" smtClean="0"/>
              <a:t>succeeded.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/>
              <a:t>The </a:t>
            </a:r>
            <a:r>
              <a:rPr lang="en-US" sz="1600" dirty="0"/>
              <a:t>CCAFS SLC 40 launch site has about a half of all </a:t>
            </a:r>
            <a:r>
              <a:rPr lang="en-US" sz="1600" dirty="0" smtClean="0"/>
              <a:t>launches.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/>
              <a:t>VAFB </a:t>
            </a:r>
            <a:r>
              <a:rPr lang="en-US" sz="1600" dirty="0"/>
              <a:t>SLC 4E and KSC LC 39A have higher success </a:t>
            </a:r>
            <a:r>
              <a:rPr lang="en-US" sz="1600" dirty="0" smtClean="0"/>
              <a:t>rates.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/>
              <a:t>It </a:t>
            </a:r>
            <a:r>
              <a:rPr lang="en-US" sz="1600" dirty="0"/>
              <a:t>can be assumed that each new launch has a higher rate of success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32" y="1625847"/>
            <a:ext cx="10861040" cy="307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633652"/>
            <a:ext cx="10334869" cy="142110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For every launch site the higher the payload mass, the higher the success </a:t>
            </a:r>
            <a:r>
              <a:rPr lang="en-US" dirty="0" smtClean="0"/>
              <a:t>rate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Most </a:t>
            </a:r>
            <a:r>
              <a:rPr lang="en-US" dirty="0"/>
              <a:t>of the launches with payload mass over 7000 kg were </a:t>
            </a:r>
            <a:r>
              <a:rPr lang="en-US" dirty="0" smtClean="0"/>
              <a:t>successful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KSC </a:t>
            </a:r>
            <a:r>
              <a:rPr lang="en-US" dirty="0"/>
              <a:t>LC 39A has a 100% success rate for payload mass under 5500kg too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04" y="1390417"/>
            <a:ext cx="10241280" cy="299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7291" y="4402220"/>
            <a:ext cx="8587350" cy="17170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/>
              </a:rPr>
              <a:t>Orbits with 100% </a:t>
            </a:r>
            <a:r>
              <a:rPr lang="en-US" sz="1600" dirty="0" smtClean="0">
                <a:latin typeface="Abadi" panose="020B0604020104020204"/>
              </a:rPr>
              <a:t>success rate</a:t>
            </a:r>
            <a:r>
              <a:rPr lang="en-US" sz="1600" dirty="0">
                <a:latin typeface="Abadi" panose="020B0604020104020204"/>
              </a:rPr>
              <a:t>: </a:t>
            </a:r>
            <a:r>
              <a:rPr lang="en-US" sz="1600" dirty="0" smtClean="0">
                <a:latin typeface="Abadi" panose="020B0604020104020204"/>
              </a:rPr>
              <a:t>ES-L1</a:t>
            </a:r>
            <a:r>
              <a:rPr lang="en-US" sz="1600" dirty="0">
                <a:latin typeface="Abadi" panose="020B0604020104020204"/>
              </a:rPr>
              <a:t>, GEO, </a:t>
            </a:r>
            <a:r>
              <a:rPr lang="en-US" sz="1600" dirty="0" smtClean="0">
                <a:latin typeface="Abadi" panose="020B0604020104020204"/>
              </a:rPr>
              <a:t>HEO, SSO</a:t>
            </a:r>
            <a:endParaRPr lang="en-US" sz="1600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latin typeface="Abadi" panose="020B0604020104020204"/>
              </a:rPr>
              <a:t>Orbits </a:t>
            </a:r>
            <a:r>
              <a:rPr lang="en-US" sz="1600" dirty="0">
                <a:latin typeface="Abadi" panose="020B0604020104020204"/>
              </a:rPr>
              <a:t>with 0% success </a:t>
            </a:r>
            <a:r>
              <a:rPr lang="en-US" sz="1600" dirty="0" smtClean="0">
                <a:latin typeface="Abadi" panose="020B0604020104020204"/>
              </a:rPr>
              <a:t>rate: SO</a:t>
            </a:r>
            <a:endParaRPr lang="en-US" sz="1600" dirty="0"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latin typeface="Abadi" panose="020B0604020104020204"/>
              </a:rPr>
              <a:t>Orbits </a:t>
            </a:r>
            <a:r>
              <a:rPr lang="en-US" sz="1600" dirty="0">
                <a:latin typeface="Abadi" panose="020B0604020104020204"/>
              </a:rPr>
              <a:t>with success </a:t>
            </a:r>
            <a:r>
              <a:rPr lang="en-US" sz="1600" dirty="0" smtClean="0">
                <a:latin typeface="Abadi" panose="020B0604020104020204"/>
              </a:rPr>
              <a:t>rate between </a:t>
            </a:r>
            <a:r>
              <a:rPr lang="en-US" sz="1600" dirty="0">
                <a:latin typeface="Abadi" panose="020B0604020104020204"/>
              </a:rPr>
              <a:t>50% and 85</a:t>
            </a:r>
            <a:r>
              <a:rPr lang="en-US" sz="1600" dirty="0" smtClean="0">
                <a:latin typeface="Abadi" panose="020B0604020104020204"/>
              </a:rPr>
              <a:t>%: GTO</a:t>
            </a:r>
            <a:r>
              <a:rPr lang="en-US" sz="1600" dirty="0">
                <a:latin typeface="Abadi" panose="020B0604020104020204"/>
              </a:rPr>
              <a:t>, ISS, LEO, MEO, PO</a:t>
            </a:r>
            <a:r>
              <a:rPr lang="en-US" sz="1600" dirty="0">
                <a:latin typeface="Abadi" panose="020B0604020104020204"/>
              </a:rPr>
              <a:t> </a:t>
            </a:r>
            <a:br>
              <a:rPr lang="en-US" sz="1600" dirty="0">
                <a:latin typeface="Abadi" panose="020B0604020104020204"/>
              </a:rPr>
            </a:b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4" y="1146528"/>
            <a:ext cx="11945816" cy="28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0777" y="5858732"/>
            <a:ext cx="9625595" cy="73532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In the LEO orbit the success appears related to the number of flights; on </a:t>
            </a:r>
            <a:r>
              <a:rPr lang="en-US" dirty="0" smtClean="0"/>
              <a:t>the other hand, there </a:t>
            </a:r>
            <a:r>
              <a:rPr lang="en-US" dirty="0"/>
              <a:t>seems to be no relationship between flight number when </a:t>
            </a:r>
            <a:r>
              <a:rPr lang="en-US" dirty="0" smtClean="0"/>
              <a:t>in GTO </a:t>
            </a:r>
            <a:r>
              <a:rPr lang="en-US" dirty="0"/>
              <a:t>orbit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9" y="1319479"/>
            <a:ext cx="11547231" cy="43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85520" y="5872480"/>
            <a:ext cx="9387840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Heavy payloads have a negative influence on GTO orbits and positive influence </a:t>
            </a:r>
            <a:r>
              <a:rPr lang="en-US" sz="2000" dirty="0" smtClean="0"/>
              <a:t>o Polar </a:t>
            </a:r>
            <a:r>
              <a:rPr lang="en-US" sz="2000" dirty="0"/>
              <a:t>LEO (ISS) orbits</a:t>
            </a:r>
            <a:r>
              <a:rPr lang="en-US" sz="1800" dirty="0"/>
              <a:t>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8965"/>
            <a:ext cx="10186927" cy="43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7715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</a:t>
            </a:r>
            <a:r>
              <a:rPr lang="en-US" sz="2400" dirty="0" err="1"/>
              <a:t>sucess</a:t>
            </a:r>
            <a:r>
              <a:rPr lang="en-US" sz="2400" dirty="0"/>
              <a:t> rate since 2013 kept increasing till 2020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29" y="1917627"/>
            <a:ext cx="6630682" cy="36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latin typeface="Abadi" panose="020B0604020104020204"/>
              </a:rPr>
              <a:t>Displaying </a:t>
            </a:r>
            <a:r>
              <a:rPr lang="en-US" sz="2000" dirty="0">
                <a:latin typeface="Abadi" panose="020B0604020104020204"/>
              </a:rPr>
              <a:t>the names of the unique launch sites in the space mission</a:t>
            </a:r>
            <a:r>
              <a:rPr lang="en-US" sz="2000" dirty="0">
                <a:latin typeface="Abadi" panose="020B0604020104020204"/>
              </a:rPr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196" y="2645569"/>
            <a:ext cx="51625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latin typeface="Abadi" panose="020B0604020104020204"/>
              </a:rPr>
              <a:t>Displaying </a:t>
            </a:r>
            <a:r>
              <a:rPr lang="en-US" sz="2000" dirty="0">
                <a:latin typeface="Abadi" panose="020B0604020104020204"/>
              </a:rPr>
              <a:t>5 records where launch sites begin with the string 'CCA'.</a:t>
            </a:r>
            <a:r>
              <a:rPr lang="en-US" sz="2000" dirty="0">
                <a:latin typeface="Abadi" panose="020B0604020104020204"/>
              </a:rPr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3" y="2308021"/>
            <a:ext cx="10770960" cy="35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>
                <a:latin typeface="Abadi" panose="020B0604020104020204"/>
              </a:rPr>
              <a:t>Displaying</a:t>
            </a:r>
            <a:r>
              <a:rPr lang="en-US" sz="2000" dirty="0" smtClean="0">
                <a:latin typeface="Abadi" panose="020B0604020104020204"/>
              </a:rPr>
              <a:t> </a:t>
            </a:r>
            <a:r>
              <a:rPr lang="en-US" sz="2000" dirty="0">
                <a:latin typeface="Abadi" panose="020B0604020104020204"/>
              </a:rPr>
              <a:t>the total payload mass carried by boosters launched by NASA (CRS)</a:t>
            </a:r>
            <a:endParaRPr lang="en-US" sz="2000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107" y="2892083"/>
            <a:ext cx="53340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 smtClean="0">
                <a:latin typeface="Abadi" panose="020B0604020104020204"/>
              </a:rPr>
              <a:t>Displaying average payload mass carried by booster version F9 v1.1</a:t>
            </a:r>
            <a:endParaRPr lang="en-US" sz="2000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362" y="2734469"/>
            <a:ext cx="48577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000" dirty="0" smtClean="0">
                <a:latin typeface="Abadi" panose="020B0604020104020204"/>
              </a:rPr>
              <a:t>Listing </a:t>
            </a:r>
            <a:r>
              <a:rPr lang="en-US" sz="2000" dirty="0">
                <a:latin typeface="Abadi" panose="020B0604020104020204"/>
              </a:rPr>
              <a:t>the date when the first </a:t>
            </a:r>
            <a:r>
              <a:rPr lang="en-US" sz="2000" dirty="0" err="1">
                <a:latin typeface="Abadi" panose="020B0604020104020204"/>
              </a:rPr>
              <a:t>succesful</a:t>
            </a:r>
            <a:r>
              <a:rPr lang="en-US" sz="2000" dirty="0">
                <a:latin typeface="Abadi" panose="020B0604020104020204"/>
              </a:rPr>
              <a:t> landing outcome in ground pad was </a:t>
            </a:r>
            <a:r>
              <a:rPr lang="en-US" sz="2000" dirty="0" err="1">
                <a:latin typeface="Abadi" panose="020B0604020104020204"/>
              </a:rPr>
              <a:t>acheived</a:t>
            </a:r>
            <a:r>
              <a:rPr lang="en-US" sz="2000" dirty="0">
                <a:latin typeface="Abadi" panose="020B0604020104020204"/>
              </a:rPr>
              <a:t>.</a:t>
            </a:r>
            <a:endParaRPr lang="en-US" sz="2000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31" y="3337590"/>
            <a:ext cx="10964789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79" y="2816786"/>
            <a:ext cx="90106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98891" y="1750252"/>
            <a:ext cx="9481429" cy="375716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Summary of </a:t>
            </a:r>
            <a:r>
              <a:rPr lang="en-US" sz="1800" dirty="0" smtClean="0">
                <a:solidFill>
                  <a:schemeClr val="tx1"/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</a:rPr>
              <a:t>Data collection, data wrangling, exploratory data analysis with data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visualization, exploratory data analysis with SQL, building an interactive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map with Folium, building a dashboard with </a:t>
            </a:r>
            <a:r>
              <a:rPr lang="en-US" sz="1600" dirty="0" err="1">
                <a:solidFill>
                  <a:schemeClr val="tx1"/>
                </a:solidFill>
              </a:rPr>
              <a:t>plotly</a:t>
            </a:r>
            <a:r>
              <a:rPr lang="en-US" sz="1600" dirty="0">
                <a:solidFill>
                  <a:schemeClr val="tx1"/>
                </a:solidFill>
              </a:rPr>
              <a:t> dash, predictive analysis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Summary of all </a:t>
            </a:r>
            <a:r>
              <a:rPr lang="en-US" sz="1800" dirty="0" smtClean="0">
                <a:solidFill>
                  <a:schemeClr val="tx1"/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/>
                </a:solidFill>
              </a:rPr>
              <a:t>Exploratory data analysis </a:t>
            </a:r>
            <a:r>
              <a:rPr lang="en-US" sz="1600" dirty="0" smtClean="0">
                <a:solidFill>
                  <a:schemeClr val="tx1"/>
                </a:solidFill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Interactive </a:t>
            </a:r>
            <a:r>
              <a:rPr lang="en-US" sz="1600" dirty="0">
                <a:solidFill>
                  <a:schemeClr val="tx1"/>
                </a:solidFill>
              </a:rPr>
              <a:t>analytics </a:t>
            </a:r>
            <a:r>
              <a:rPr lang="en-US" sz="1600" dirty="0" smtClean="0">
                <a:solidFill>
                  <a:schemeClr val="tx1"/>
                </a:solidFill>
              </a:rPr>
              <a:t>demo</a:t>
            </a:r>
            <a:endParaRPr lang="en-US" sz="16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Predictive </a:t>
            </a:r>
            <a:r>
              <a:rPr lang="en-US" sz="1600" dirty="0">
                <a:solidFill>
                  <a:schemeClr val="tx1"/>
                </a:solidFill>
              </a:rPr>
              <a:t>analysis results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 smtClean="0">
                <a:latin typeface="Abadi" panose="020B0604020104020204"/>
              </a:rPr>
              <a:t>Listing </a:t>
            </a:r>
            <a:r>
              <a:rPr lang="en-US" sz="2000" dirty="0">
                <a:latin typeface="Abadi" panose="020B0604020104020204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5" y="3009321"/>
            <a:ext cx="10970695" cy="22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163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</a:t>
            </a:r>
            <a:r>
              <a:rPr lang="en-US" sz="2400" dirty="0"/>
              <a:t>versions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34" y="1466932"/>
            <a:ext cx="5780211" cy="50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4480"/>
            <a:ext cx="9745589" cy="46224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97" y="2350511"/>
            <a:ext cx="67722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" y="3812215"/>
            <a:ext cx="11956199" cy="16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Most </a:t>
            </a:r>
            <a:r>
              <a:rPr lang="en-US" dirty="0"/>
              <a:t>of Launch sites are in proximity to the</a:t>
            </a:r>
            <a:br>
              <a:rPr lang="en-US" dirty="0"/>
            </a:br>
            <a:r>
              <a:rPr lang="en-US" dirty="0"/>
              <a:t>Equator line. The land is moving faster at the</a:t>
            </a:r>
            <a:br>
              <a:rPr lang="en-US" dirty="0"/>
            </a:br>
            <a:r>
              <a:rPr lang="en-US" dirty="0"/>
              <a:t>equator than any other place on the surface</a:t>
            </a:r>
            <a:br>
              <a:rPr lang="en-US" dirty="0"/>
            </a:br>
            <a:r>
              <a:rPr lang="en-US" dirty="0"/>
              <a:t>of the Earth. Anything on the surface of the</a:t>
            </a:r>
            <a:br>
              <a:rPr lang="en-US" dirty="0"/>
            </a:br>
            <a:r>
              <a:rPr lang="en-US" dirty="0"/>
              <a:t>Earth at the equator is already moving at</a:t>
            </a:r>
            <a:br>
              <a:rPr lang="en-US" dirty="0"/>
            </a:br>
            <a:r>
              <a:rPr lang="en-US" dirty="0"/>
              <a:t>1670 km/hour. If a ship is launched from the</a:t>
            </a:r>
            <a:br>
              <a:rPr lang="en-US" dirty="0"/>
            </a:br>
            <a:r>
              <a:rPr lang="en-US" dirty="0"/>
              <a:t>equator it goes up into space, and it is also</a:t>
            </a:r>
            <a:br>
              <a:rPr lang="en-US" dirty="0"/>
            </a:br>
            <a:r>
              <a:rPr lang="en-US" dirty="0"/>
              <a:t>moving around the Earth at the same speed</a:t>
            </a:r>
            <a:br>
              <a:rPr lang="en-US" dirty="0"/>
            </a:br>
            <a:r>
              <a:rPr lang="en-US" dirty="0"/>
              <a:t>it was moving before launching. This is</a:t>
            </a:r>
            <a:br>
              <a:rPr lang="en-US" dirty="0"/>
            </a:br>
            <a:r>
              <a:rPr lang="en-US" dirty="0"/>
              <a:t>because of inertia. This speed will help the</a:t>
            </a:r>
            <a:br>
              <a:rPr lang="en-US" dirty="0"/>
            </a:br>
            <a:r>
              <a:rPr lang="en-US" dirty="0"/>
              <a:t>spacecraft keep up a good enough speed to</a:t>
            </a:r>
            <a:br>
              <a:rPr lang="en-US" dirty="0"/>
            </a:br>
            <a:r>
              <a:rPr lang="en-US" dirty="0"/>
              <a:t>stay in </a:t>
            </a:r>
            <a:r>
              <a:rPr lang="en-US" dirty="0" smtClean="0"/>
              <a:t>orbit.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All </a:t>
            </a:r>
            <a:r>
              <a:rPr lang="en-US" dirty="0"/>
              <a:t>launch sites are in very close proximity to</a:t>
            </a:r>
            <a:br>
              <a:rPr lang="en-US" dirty="0"/>
            </a:br>
            <a:r>
              <a:rPr lang="en-US" dirty="0"/>
              <a:t>the coast, while launching rockets towards</a:t>
            </a:r>
            <a:br>
              <a:rPr lang="en-US" dirty="0"/>
            </a:br>
            <a:r>
              <a:rPr lang="en-US" dirty="0"/>
              <a:t>the ocean it </a:t>
            </a:r>
            <a:r>
              <a:rPr lang="en-US" dirty="0" err="1"/>
              <a:t>minimises</a:t>
            </a:r>
            <a:r>
              <a:rPr lang="en-US" dirty="0"/>
              <a:t> the risk of having any</a:t>
            </a:r>
            <a:br>
              <a:rPr lang="en-US" dirty="0"/>
            </a:br>
            <a:r>
              <a:rPr lang="en-US" dirty="0"/>
              <a:t>debris dropping or exploding near people.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Abadi" panose="020B0604020104020204"/>
              </a:rPr>
              <a:t>All launch sites’ location markers on a global map</a:t>
            </a:r>
            <a:r>
              <a:rPr lang="en-US" dirty="0">
                <a:latin typeface="Abadi" panose="020B0604020104020204"/>
              </a:rPr>
              <a:t>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00" y="1429332"/>
            <a:ext cx="5285814" cy="2923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100" y="4352903"/>
            <a:ext cx="2589690" cy="2360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790" y="4352007"/>
            <a:ext cx="2684690" cy="23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1587"/>
            <a:ext cx="11117190" cy="190640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err="1"/>
              <a:t>colour</a:t>
            </a:r>
            <a:r>
              <a:rPr lang="en-US" dirty="0"/>
              <a:t>-labeled </a:t>
            </a:r>
            <a:r>
              <a:rPr lang="en-US" dirty="0" smtClean="0"/>
              <a:t>markers we </a:t>
            </a:r>
            <a:r>
              <a:rPr lang="en-US" dirty="0"/>
              <a:t>should be able to easily </a:t>
            </a:r>
            <a:r>
              <a:rPr lang="en-US" dirty="0" smtClean="0"/>
              <a:t>identify which </a:t>
            </a:r>
            <a:r>
              <a:rPr lang="en-US" dirty="0"/>
              <a:t>launch sites have </a:t>
            </a:r>
            <a:r>
              <a:rPr lang="en-US" dirty="0" smtClean="0"/>
              <a:t>relatively high </a:t>
            </a:r>
            <a:r>
              <a:rPr lang="en-US" dirty="0"/>
              <a:t>success rates. Green Marker </a:t>
            </a:r>
            <a:r>
              <a:rPr lang="en-US" dirty="0" smtClean="0"/>
              <a:t>= Successful </a:t>
            </a:r>
            <a:r>
              <a:rPr lang="en-US" dirty="0"/>
              <a:t>Launch, Red Marker </a:t>
            </a:r>
            <a:r>
              <a:rPr lang="en-US" dirty="0" smtClean="0"/>
              <a:t>= Failed Launch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Launch </a:t>
            </a:r>
            <a:r>
              <a:rPr lang="en-US" dirty="0"/>
              <a:t>Site KSC LC-39A has </a:t>
            </a:r>
            <a:r>
              <a:rPr lang="en-US" dirty="0" smtClean="0"/>
              <a:t>a very </a:t>
            </a:r>
            <a:r>
              <a:rPr lang="en-US" dirty="0"/>
              <a:t>high Success Rate.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latin typeface="Abadi" panose="020B0604020104020204"/>
              </a:rPr>
              <a:t>Colour</a:t>
            </a:r>
            <a:r>
              <a:rPr lang="en-US" dirty="0">
                <a:latin typeface="Abadi" panose="020B0604020104020204"/>
              </a:rPr>
              <a:t>-labeled launch records on the map</a:t>
            </a:r>
            <a:r>
              <a:rPr lang="en-US" dirty="0">
                <a:latin typeface="Abadi" panose="020B0604020104020204"/>
              </a:rPr>
              <a:t>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32" y="2994060"/>
            <a:ext cx="8908440" cy="370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0942" y="5088048"/>
            <a:ext cx="10844669" cy="14880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From the visual analysis of </a:t>
            </a:r>
            <a:r>
              <a:rPr lang="en-US" sz="2000" dirty="0" smtClean="0"/>
              <a:t>the launch </a:t>
            </a:r>
            <a:r>
              <a:rPr lang="en-US" sz="2000" dirty="0"/>
              <a:t>site </a:t>
            </a:r>
            <a:r>
              <a:rPr lang="en-US" sz="2000" dirty="0">
                <a:latin typeface="Abadi" panose="020B0604020104020204"/>
              </a:rPr>
              <a:t>CCAFS SLC-40 </a:t>
            </a:r>
            <a:r>
              <a:rPr lang="en-US" sz="2000" dirty="0" smtClean="0"/>
              <a:t>we can clearly </a:t>
            </a:r>
            <a:r>
              <a:rPr lang="en-US" sz="2000" dirty="0"/>
              <a:t>see that it is: relative close </a:t>
            </a:r>
            <a:r>
              <a:rPr lang="en-US" sz="2000" dirty="0" smtClean="0"/>
              <a:t>to railway (</a:t>
            </a:r>
            <a:r>
              <a:rPr lang="en-US" sz="2000" dirty="0"/>
              <a:t>1.31 </a:t>
            </a:r>
            <a:r>
              <a:rPr lang="en-US" sz="2000" dirty="0" smtClean="0"/>
              <a:t>KM), </a:t>
            </a:r>
            <a:r>
              <a:rPr lang="en-US" sz="2000" dirty="0"/>
              <a:t>relative close </a:t>
            </a:r>
            <a:r>
              <a:rPr lang="en-US" sz="2000" dirty="0" smtClean="0"/>
              <a:t>to highway (</a:t>
            </a:r>
            <a:r>
              <a:rPr lang="en-US" sz="2000" dirty="0"/>
              <a:t>0.59 </a:t>
            </a:r>
            <a:r>
              <a:rPr lang="en-US" sz="2000" dirty="0" smtClean="0"/>
              <a:t>KM), </a:t>
            </a:r>
            <a:r>
              <a:rPr lang="en-US" sz="2000" dirty="0"/>
              <a:t>relative </a:t>
            </a:r>
            <a:r>
              <a:rPr lang="en-US" sz="2000" dirty="0" smtClean="0"/>
              <a:t>close to </a:t>
            </a:r>
            <a:r>
              <a:rPr lang="en-US" sz="2000" dirty="0"/>
              <a:t>coastline </a:t>
            </a:r>
            <a:r>
              <a:rPr lang="en-US" sz="2000" dirty="0" smtClean="0"/>
              <a:t>(0.89 KM).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/>
              <a:t>Also </a:t>
            </a:r>
            <a:r>
              <a:rPr lang="en-US" sz="2000" dirty="0"/>
              <a:t>the launch site </a:t>
            </a:r>
            <a:r>
              <a:rPr lang="en-US" sz="2000" dirty="0">
                <a:latin typeface="Abadi" panose="020B0604020104020204"/>
              </a:rPr>
              <a:t>CCAFS SLC-40 </a:t>
            </a:r>
            <a:r>
              <a:rPr lang="en-US" sz="2000" dirty="0" smtClean="0"/>
              <a:t>is relative far from its </a:t>
            </a:r>
            <a:r>
              <a:rPr lang="en-US" sz="2000" dirty="0"/>
              <a:t>closest </a:t>
            </a:r>
            <a:r>
              <a:rPr lang="en-US" sz="2000" dirty="0" smtClean="0"/>
              <a:t>city Orlando (</a:t>
            </a:r>
            <a:r>
              <a:rPr lang="en-US" sz="2000" dirty="0"/>
              <a:t>78.63 </a:t>
            </a:r>
            <a:r>
              <a:rPr lang="en-US" sz="2000" dirty="0" smtClean="0"/>
              <a:t>KM).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latin typeface="Abadi" panose="020B0604020104020204"/>
              </a:rPr>
              <a:t>Distance from the launch site </a:t>
            </a:r>
            <a:r>
              <a:rPr lang="en-US" sz="2800" dirty="0">
                <a:latin typeface="Abadi" panose="020B0604020104020204"/>
              </a:rPr>
              <a:t>CCAFS </a:t>
            </a:r>
            <a:r>
              <a:rPr lang="en-US" sz="2800" dirty="0" smtClean="0">
                <a:latin typeface="Abadi" panose="020B0604020104020204"/>
              </a:rPr>
              <a:t>SLC-40 to </a:t>
            </a:r>
            <a:r>
              <a:rPr lang="en-US" sz="2800" dirty="0">
                <a:latin typeface="Abadi" panose="020B0604020104020204"/>
              </a:rPr>
              <a:t>its proximities</a:t>
            </a:r>
            <a:r>
              <a:rPr lang="en-US" sz="2800" dirty="0">
                <a:latin typeface="Abadi" panose="020B0604020104020204"/>
              </a:rPr>
              <a:t> </a:t>
            </a:r>
            <a:endParaRPr lang="en-US" sz="28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65" y="1786965"/>
            <a:ext cx="2628900" cy="2838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844" y="1340697"/>
            <a:ext cx="7104589" cy="35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73619"/>
            <a:ext cx="9745589" cy="46033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The chart clearly shows that from all the sites, KSC LC-39A has the </a:t>
            </a:r>
            <a:r>
              <a:rPr lang="en-US" dirty="0" smtClean="0"/>
              <a:t>most successful </a:t>
            </a:r>
            <a:r>
              <a:rPr lang="en-US" dirty="0"/>
              <a:t>launches.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Abadi" panose="020B0604020104020204"/>
              </a:rPr>
              <a:t>Launch success count for all sites</a:t>
            </a:r>
            <a:r>
              <a:rPr lang="en-US" dirty="0">
                <a:latin typeface="Abadi" panose="020B0604020104020204"/>
              </a:rPr>
              <a:t>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96" y="2726065"/>
            <a:ext cx="10974710" cy="32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67360" y="1686560"/>
            <a:ext cx="10800080" cy="4740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lvl="1"/>
            <a:r>
              <a:rPr lang="en-US" sz="64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is a aerospace manufacturer, space transportation services and communications corporation which is a disruptive just like Tesla both founded by Elon Musk. Despite being less than 20 years old </a:t>
            </a:r>
            <a:r>
              <a:rPr lang="en-US" sz="64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has managed to reduce the cost by more than 50% compared to other company and said to reduce by 99% when the Starship project will be completed. </a:t>
            </a:r>
          </a:p>
          <a:p>
            <a:pPr lvl="1"/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This is because </a:t>
            </a:r>
            <a:r>
              <a:rPr lang="en-US" sz="64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has developed Technology to land the first stage booster which is 70% the cost of the rocket. By landing it safely they are able to reuse the booster and the cost of the launches. Using their reused boosters cost 50% less of their </a:t>
            </a:r>
            <a:r>
              <a:rPr lang="en-US" sz="6400" dirty="0" err="1">
                <a:solidFill>
                  <a:schemeClr val="tx1"/>
                </a:solidFill>
                <a:latin typeface="Abadi" panose="020B0604020104020204"/>
              </a:rPr>
              <a:t>their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cost to use a new booster and this has made </a:t>
            </a:r>
            <a:r>
              <a:rPr lang="en-US" sz="64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the company of that dominate the market. </a:t>
            </a:r>
            <a:r>
              <a:rPr lang="en-US" sz="64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has gained worldwide attention for a series of historic milestones. </a:t>
            </a:r>
          </a:p>
          <a:p>
            <a:pPr lvl="1"/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It is the only private company ever to return a spacecraft from low-earth orbit, which it first accomplished in December 2010. </a:t>
            </a:r>
            <a:r>
              <a:rPr lang="en-US" sz="64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advertises Falcon 9 rocket launches on its website with a cost of 62 million dollars </a:t>
            </a:r>
            <a:r>
              <a:rPr lang="en-US" sz="6400" dirty="0" err="1">
                <a:solidFill>
                  <a:schemeClr val="tx1"/>
                </a:solidFill>
                <a:latin typeface="Abadi" panose="020B0604020104020204"/>
              </a:rPr>
              <a:t>wheras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other providers cost upward of 165 million dollars each, much of the savings is because Space X can reuse the first stage. </a:t>
            </a:r>
          </a:p>
          <a:p>
            <a:pPr lvl="1"/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Therefore if we can determine if the first stage will land, we can determine the cost of a launch. This information can be used if an alternate company wants to bid against </a:t>
            </a:r>
            <a:r>
              <a:rPr lang="en-US" sz="64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for a rocket launch</a:t>
            </a:r>
            <a:r>
              <a:rPr lang="en-US" sz="6400" dirty="0" smtClean="0">
                <a:solidFill>
                  <a:schemeClr val="tx1"/>
                </a:solidFill>
                <a:latin typeface="Abadi" panose="020B0604020104020204"/>
              </a:rPr>
              <a:t>.</a:t>
            </a:r>
            <a:endParaRPr lang="en-US" sz="6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lvl="1">
              <a:spcBef>
                <a:spcPts val="1400"/>
              </a:spcBef>
            </a:pP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How does the success of the first stage landing depend on factors </a:t>
            </a:r>
            <a:r>
              <a:rPr lang="en-US" sz="6400" dirty="0" smtClean="0">
                <a:solidFill>
                  <a:schemeClr val="tx1"/>
                </a:solidFill>
                <a:latin typeface="Abadi" panose="020B0604020104020204"/>
              </a:rPr>
              <a:t>such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</a:t>
            </a:r>
            <a:r>
              <a:rPr lang="en-US" sz="6400" dirty="0" smtClean="0">
                <a:solidFill>
                  <a:schemeClr val="tx1"/>
                </a:solidFill>
                <a:latin typeface="Abadi" panose="020B0604020104020204"/>
              </a:rPr>
              <a:t>cargo 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mass, launch site, number of flights, and </a:t>
            </a:r>
            <a:r>
              <a:rPr lang="en-US" sz="6400" dirty="0" smtClean="0">
                <a:solidFill>
                  <a:schemeClr val="tx1"/>
                </a:solidFill>
                <a:latin typeface="Abadi" panose="020B0604020104020204"/>
              </a:rPr>
              <a:t>orbits?</a:t>
            </a:r>
            <a:endParaRPr lang="en-US" sz="6400" dirty="0">
              <a:solidFill>
                <a:schemeClr val="tx1"/>
              </a:solidFill>
              <a:latin typeface="Abadi" panose="020B0604020104020204"/>
            </a:endParaRPr>
          </a:p>
          <a:p>
            <a:pPr lvl="1">
              <a:spcBef>
                <a:spcPts val="1400"/>
              </a:spcBef>
            </a:pPr>
            <a:r>
              <a:rPr lang="en-US" sz="6400" dirty="0" smtClean="0">
                <a:solidFill>
                  <a:schemeClr val="tx1"/>
                </a:solidFill>
                <a:latin typeface="Abadi" panose="020B0604020104020204"/>
              </a:rPr>
              <a:t>Does 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the frequency of successful landings rise with </a:t>
            </a:r>
            <a:r>
              <a:rPr lang="en-US" sz="6400" dirty="0" smtClean="0">
                <a:solidFill>
                  <a:schemeClr val="tx1"/>
                </a:solidFill>
                <a:latin typeface="Abadi" panose="020B0604020104020204"/>
              </a:rPr>
              <a:t>time?</a:t>
            </a:r>
            <a:endParaRPr lang="en-US" sz="6400" dirty="0">
              <a:solidFill>
                <a:schemeClr val="tx1"/>
              </a:solidFill>
              <a:latin typeface="Abadi" panose="020B0604020104020204"/>
            </a:endParaRPr>
          </a:p>
          <a:p>
            <a:pPr lvl="1">
              <a:spcBef>
                <a:spcPts val="1400"/>
              </a:spcBef>
            </a:pPr>
            <a:r>
              <a:rPr lang="en-US" sz="6400" dirty="0" smtClean="0">
                <a:solidFill>
                  <a:schemeClr val="tx1"/>
                </a:solidFill>
                <a:latin typeface="Abadi" panose="020B0604020104020204"/>
              </a:rPr>
              <a:t>What 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is the most effective method that can be applied in this situation </a:t>
            </a:r>
            <a:r>
              <a:rPr lang="en-US" sz="6400" dirty="0" smtClean="0">
                <a:solidFill>
                  <a:schemeClr val="tx1"/>
                </a:solidFill>
                <a:latin typeface="Abadi" panose="020B0604020104020204"/>
              </a:rPr>
              <a:t>for binary 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classification?</a:t>
            </a:r>
            <a:r>
              <a:rPr lang="en-US" sz="6400" dirty="0">
                <a:solidFill>
                  <a:schemeClr val="tx1"/>
                </a:solidFill>
                <a:latin typeface="Abadi" panose="020B0604020104020204"/>
              </a:rPr>
              <a:t> </a:t>
            </a:r>
            <a:endParaRPr lang="en-US" sz="6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499191"/>
            <a:ext cx="10551583" cy="46777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KSC </a:t>
            </a:r>
            <a:r>
              <a:rPr lang="en-US" dirty="0"/>
              <a:t>LC-39A has the highest launch success rate (76.9%) with 10 successful </a:t>
            </a:r>
            <a:r>
              <a:rPr lang="en-US" dirty="0" smtClean="0"/>
              <a:t>and only </a:t>
            </a:r>
            <a:r>
              <a:rPr lang="en-US" dirty="0"/>
              <a:t>3 failed </a:t>
            </a:r>
            <a:r>
              <a:rPr lang="en-US" dirty="0" smtClean="0"/>
              <a:t>landings.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Abadi" panose="020B0604020104020204"/>
              </a:rPr>
              <a:t>Launch site with highest launch success ratio</a:t>
            </a:r>
            <a:r>
              <a:rPr lang="en-US" dirty="0">
                <a:latin typeface="Abadi" panose="020B0604020104020204"/>
              </a:rPr>
              <a:t>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62" y="2507725"/>
            <a:ext cx="7222893" cy="40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360967"/>
            <a:ext cx="11504428" cy="48159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charts show that payloads between 2000 and 5500 kg have the </a:t>
            </a:r>
            <a:r>
              <a:rPr lang="en-US" sz="2400" dirty="0" smtClean="0"/>
              <a:t>highest success </a:t>
            </a:r>
            <a:r>
              <a:rPr lang="en-US" sz="2400" dirty="0"/>
              <a:t>rate.</a:t>
            </a:r>
            <a:r>
              <a:rPr lang="en-US" sz="2000" dirty="0"/>
              <a:t> </a:t>
            </a:r>
            <a:endParaRPr lang="en-US" sz="20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Among F9 Booster version (v1.0, v1.1, FT, B4, B5, etc.), FT has the highest launch success rate with 15 successes and 8 </a:t>
            </a:r>
            <a:r>
              <a:rPr lang="en-US" sz="2400" dirty="0" smtClean="0"/>
              <a:t>failures.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latin typeface="Abadi" panose="020B0604020104020204"/>
              </a:rPr>
              <a:t>Payload Mass vs. Launch Outcome for all sites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55" y="2688078"/>
            <a:ext cx="9601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71600"/>
            <a:ext cx="11064027" cy="45221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latin typeface="Abadi" panose="020B0604020104020204"/>
              </a:rPr>
              <a:t>KNN</a:t>
            </a:r>
            <a:r>
              <a:rPr lang="en-US" sz="2000" dirty="0">
                <a:latin typeface="Abadi" panose="020B0604020104020204"/>
              </a:rPr>
              <a:t>, Logistic Regression and SVM obtained superior results against Decision </a:t>
            </a:r>
            <a:r>
              <a:rPr lang="en-US" sz="2000" dirty="0" smtClean="0">
                <a:latin typeface="Abadi" panose="020B0604020104020204"/>
              </a:rPr>
              <a:t>Tree.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/>
              </a:rPr>
              <a:t>T</a:t>
            </a:r>
            <a:r>
              <a:rPr lang="en-US" sz="2000" dirty="0" smtClean="0">
                <a:latin typeface="Abadi" panose="020B0604020104020204"/>
              </a:rPr>
              <a:t>he </a:t>
            </a:r>
            <a:r>
              <a:rPr lang="en-US" sz="2000" dirty="0">
                <a:latin typeface="Abadi" panose="020B0604020104020204"/>
              </a:rPr>
              <a:t>best accuracy score was about 0.94%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55" y="2598052"/>
            <a:ext cx="110490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73619"/>
            <a:ext cx="10830111" cy="42953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Examining the confusion matrix, we see that </a:t>
            </a:r>
            <a:r>
              <a:rPr lang="en-US" dirty="0" smtClean="0"/>
              <a:t>Logistic Regression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dirty="0"/>
              <a:t>Support Vector Machine, K-Nearest </a:t>
            </a:r>
            <a:r>
              <a:rPr lang="en-US" dirty="0" smtClean="0"/>
              <a:t>Neighbors can distinguish </a:t>
            </a:r>
            <a:r>
              <a:rPr lang="en-US" dirty="0"/>
              <a:t>between the different classes. We see that the major </a:t>
            </a:r>
            <a:r>
              <a:rPr lang="en-US" dirty="0" smtClean="0"/>
              <a:t>problem is </a:t>
            </a:r>
            <a:r>
              <a:rPr lang="en-US" dirty="0"/>
              <a:t>false </a:t>
            </a:r>
            <a:r>
              <a:rPr lang="en-US" dirty="0" smtClean="0"/>
              <a:t>positive.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80" y="3050967"/>
            <a:ext cx="4279317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Logistic Regression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400" dirty="0"/>
              <a:t>Support Vector Machine, K-Nearest Neighbors </a:t>
            </a:r>
            <a:r>
              <a:rPr lang="en-US" sz="2400" dirty="0" smtClean="0"/>
              <a:t>Models are </a:t>
            </a:r>
            <a:r>
              <a:rPr lang="en-US" sz="2400" dirty="0"/>
              <a:t>the best algorithm for this </a:t>
            </a:r>
            <a:r>
              <a:rPr lang="en-US" sz="2400" dirty="0" smtClean="0"/>
              <a:t>dataset.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Launches </a:t>
            </a:r>
            <a:r>
              <a:rPr lang="en-US" sz="2400" dirty="0"/>
              <a:t>with a low payload mass show better results than launches with a </a:t>
            </a:r>
            <a:r>
              <a:rPr lang="en-US" sz="2400" dirty="0" smtClean="0"/>
              <a:t>larger payload mass.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Most </a:t>
            </a:r>
            <a:r>
              <a:rPr lang="en-US" sz="2400" dirty="0"/>
              <a:t>of launch sites are in proximity to the Equator line and all the sites are in </a:t>
            </a:r>
            <a:r>
              <a:rPr lang="en-US" sz="2400" dirty="0" smtClean="0"/>
              <a:t>very close </a:t>
            </a:r>
            <a:r>
              <a:rPr lang="en-US" sz="2400" dirty="0"/>
              <a:t>proximity to the </a:t>
            </a:r>
            <a:r>
              <a:rPr lang="en-US" sz="2400" dirty="0" smtClean="0"/>
              <a:t>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The </a:t>
            </a:r>
            <a:r>
              <a:rPr lang="en-US" sz="2400" dirty="0"/>
              <a:t>success rate of launches increases over the </a:t>
            </a:r>
            <a:r>
              <a:rPr lang="en-US" sz="2400" dirty="0" smtClean="0"/>
              <a:t>years.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KSC </a:t>
            </a:r>
            <a:r>
              <a:rPr lang="en-US" sz="2400" dirty="0"/>
              <a:t>LC-39A has the highest success rate of the launches from all the </a:t>
            </a:r>
            <a:r>
              <a:rPr lang="en-US" sz="2400" dirty="0" smtClean="0"/>
              <a:t>sites.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Orbits </a:t>
            </a:r>
            <a:r>
              <a:rPr lang="en-US" sz="2400" dirty="0"/>
              <a:t>ES-L1, GEO, HEO and SSO have 100% success rate.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/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Through </a:t>
            </a:r>
            <a:r>
              <a:rPr lang="en-US" sz="7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SpaceX’s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 </a:t>
            </a:r>
            <a:r>
              <a:rPr lang="en-US" sz="7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API</a:t>
            </a:r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/>
            </a:endParaRPr>
          </a:p>
          <a:p>
            <a:pPr lvl="1"/>
            <a:r>
              <a:rPr lang="en-US" sz="7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Through 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scraping Wikipedia</a:t>
            </a:r>
            <a:r>
              <a:rPr 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 </a:t>
            </a:r>
            <a:endParaRPr lang="en-US" sz="7200" dirty="0" smtClean="0">
              <a:solidFill>
                <a:schemeClr val="tx1">
                  <a:lumMod val="50000"/>
                  <a:lumOff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Filtering</a:t>
            </a:r>
            <a:r>
              <a:rPr 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, handling missing values, using one hot encoding to prepare the data to </a:t>
            </a:r>
            <a:r>
              <a:rPr lang="en-US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/>
              </a:rPr>
              <a:t>a binary classification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/>
              <a:t>Data </a:t>
            </a:r>
            <a:r>
              <a:rPr lang="en-US" sz="2400" dirty="0"/>
              <a:t>was gathered using a combination of API queries to </a:t>
            </a:r>
            <a:r>
              <a:rPr lang="en-US" sz="2400" dirty="0" err="1"/>
              <a:t>SpaceX's</a:t>
            </a:r>
            <a:r>
              <a:rPr lang="en-US" sz="2400" dirty="0"/>
              <a:t> REST API</a:t>
            </a:r>
            <a:br>
              <a:rPr lang="en-US" sz="2400" dirty="0"/>
            </a:br>
            <a:r>
              <a:rPr lang="en-US" sz="2400" dirty="0"/>
              <a:t>and web scraping of information from a table in the Wikipedia entry for the</a:t>
            </a:r>
            <a:br>
              <a:rPr lang="en-US" sz="2400" dirty="0"/>
            </a:br>
            <a:r>
              <a:rPr lang="en-US" sz="2400" dirty="0"/>
              <a:t>company. In order to obtain comprehensive data about the launches for a more</a:t>
            </a:r>
            <a:br>
              <a:rPr lang="en-US" sz="2400" dirty="0"/>
            </a:br>
            <a:r>
              <a:rPr lang="en-US" sz="2400" dirty="0"/>
              <a:t>in-depth analysis, we had to use both of these data collection techniques.</a:t>
            </a:r>
            <a:r>
              <a:rPr lang="en-US" sz="2000" dirty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28640" y="1792288"/>
            <a:ext cx="5742622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 smtClean="0">
                <a:hlinkClick r:id="rId3"/>
              </a:rPr>
              <a:t>https://github.com/MehrasaModanlou/Applied-Data-Science-Capstone/blob/main/jupyter-labs-spacex-data-collection-api.ipynb -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 6"/>
          <p:cNvSpPr/>
          <p:nvPr/>
        </p:nvSpPr>
        <p:spPr>
          <a:xfrm>
            <a:off x="5628640" y="1920032"/>
            <a:ext cx="2371723" cy="574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Requesting rocket launch data from </a:t>
            </a:r>
            <a:r>
              <a:rPr lang="en-US" sz="1600" dirty="0" err="1" smtClean="0"/>
              <a:t>SpaceX</a:t>
            </a:r>
            <a:r>
              <a:rPr lang="en-US" sz="1600" dirty="0" smtClean="0"/>
              <a:t> API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8567458" y="1765878"/>
            <a:ext cx="2812342" cy="883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Decoding the response content and turning fit into </a:t>
            </a:r>
            <a:r>
              <a:rPr lang="en-US" sz="1600" dirty="0" err="1" smtClean="0"/>
              <a:t>dataframe</a:t>
            </a:r>
            <a:endParaRPr lang="en-US" sz="1600" dirty="0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8000363" y="2207528"/>
            <a:ext cx="567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669643" y="2944276"/>
            <a:ext cx="2607971" cy="946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Requesting needed information about the launches from </a:t>
            </a:r>
            <a:r>
              <a:rPr lang="en-US" sz="1600" dirty="0" err="1" smtClean="0"/>
              <a:t>SpaceX</a:t>
            </a:r>
            <a:r>
              <a:rPr lang="en-US" sz="1600" dirty="0" smtClean="0"/>
              <a:t> API by applying custom functions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8587762" y="4258475"/>
            <a:ext cx="2780272" cy="574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Filtering the </a:t>
            </a:r>
            <a:r>
              <a:rPr lang="en-US" sz="1600" dirty="0" err="1" smtClean="0"/>
              <a:t>dataframe</a:t>
            </a:r>
            <a:r>
              <a:rPr lang="en-US" sz="1600" dirty="0" smtClean="0"/>
              <a:t> to only include Falcon 9 launches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8587762" y="5235105"/>
            <a:ext cx="2771734" cy="790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Replacing missing values of Payload Mass by setting them to the mean for this column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5617880" y="3130245"/>
            <a:ext cx="2371723" cy="574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Constructing data we have obtained into a dictionary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5615025" y="4236543"/>
            <a:ext cx="2371723" cy="574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Creating a </a:t>
            </a:r>
            <a:r>
              <a:rPr lang="en-US" sz="1600" dirty="0" err="1" smtClean="0"/>
              <a:t>dataframe</a:t>
            </a:r>
            <a:r>
              <a:rPr lang="en-US" sz="1600" dirty="0" smtClean="0"/>
              <a:t> from the dictionary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5628640" y="5337472"/>
            <a:ext cx="2371723" cy="574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Exporting the data to CSV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8" idx="2"/>
            <a:endCxn id="13" idx="0"/>
          </p:cNvCxnSpPr>
          <p:nvPr/>
        </p:nvCxnSpPr>
        <p:spPr>
          <a:xfrm>
            <a:off x="9973629" y="2649178"/>
            <a:ext cx="0" cy="295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1"/>
            <a:endCxn id="16" idx="3"/>
          </p:cNvCxnSpPr>
          <p:nvPr/>
        </p:nvCxnSpPr>
        <p:spPr>
          <a:xfrm flipH="1">
            <a:off x="7989603" y="3417741"/>
            <a:ext cx="68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2"/>
            <a:endCxn id="17" idx="0"/>
          </p:cNvCxnSpPr>
          <p:nvPr/>
        </p:nvCxnSpPr>
        <p:spPr>
          <a:xfrm flipH="1">
            <a:off x="6800887" y="3705237"/>
            <a:ext cx="2855" cy="53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4" idx="1"/>
          </p:cNvCxnSpPr>
          <p:nvPr/>
        </p:nvCxnSpPr>
        <p:spPr>
          <a:xfrm>
            <a:off x="7986748" y="4524039"/>
            <a:ext cx="601014" cy="2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2"/>
            <a:endCxn id="15" idx="0"/>
          </p:cNvCxnSpPr>
          <p:nvPr/>
        </p:nvCxnSpPr>
        <p:spPr>
          <a:xfrm flipH="1">
            <a:off x="9973629" y="4833467"/>
            <a:ext cx="4269" cy="40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1"/>
            <a:endCxn id="18" idx="3"/>
          </p:cNvCxnSpPr>
          <p:nvPr/>
        </p:nvCxnSpPr>
        <p:spPr>
          <a:xfrm flipH="1" flipV="1">
            <a:off x="8000363" y="5624968"/>
            <a:ext cx="587399" cy="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u="sng" dirty="0" smtClean="0">
                <a:hlinkClick r:id="rId3"/>
              </a:rPr>
              <a:t>https://github.com/MehrasaModanlou/Applied-Data-Science-Capstone/blob/main/jupyter-labs-webscraping.ipynb - </a:t>
            </a:r>
            <a:endParaRPr lang="en-US" sz="24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99718" y="367564"/>
            <a:ext cx="2276739" cy="7522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Requesting Falcon 9 launch data from Wikipedia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7599718" y="1347958"/>
            <a:ext cx="2241594" cy="9195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Creating a </a:t>
            </a:r>
            <a:r>
              <a:rPr lang="en-US" sz="1600" dirty="0" err="1" smtClean="0"/>
              <a:t>BeautifulSoup</a:t>
            </a:r>
            <a:r>
              <a:rPr lang="en-US" sz="1600" dirty="0" smtClean="0"/>
              <a:t> object from the HTML response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7588621" y="2491009"/>
            <a:ext cx="2252691" cy="7539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Extracting all column names from the HTML table header</a:t>
            </a:r>
            <a:endParaRPr lang="en-US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7588621" y="3459382"/>
            <a:ext cx="2252690" cy="623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Collecting the data by parsing HTML tables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7578493" y="4322330"/>
            <a:ext cx="2262818" cy="720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Constructing data we have obtained into a dictionary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7588621" y="5236057"/>
            <a:ext cx="2252690" cy="5349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Creating a </a:t>
            </a:r>
            <a:r>
              <a:rPr lang="en-US" sz="1600" dirty="0" err="1" smtClean="0"/>
              <a:t>dataframe</a:t>
            </a:r>
            <a:r>
              <a:rPr lang="en-US" sz="1600" dirty="0" smtClean="0"/>
              <a:t> from the dictionary</a:t>
            </a:r>
            <a:endParaRPr lang="en-US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7588621" y="6017907"/>
            <a:ext cx="2241594" cy="6194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Exporting the data to CSV</a:t>
            </a:r>
            <a:endParaRPr lang="en-US" sz="1600" dirty="0"/>
          </a:p>
        </p:txBody>
      </p:sp>
      <p:cxnSp>
        <p:nvCxnSpPr>
          <p:cNvPr id="16" name="Straight Arrow Connector 15"/>
          <p:cNvCxnSpPr>
            <a:stCxn id="7" idx="2"/>
            <a:endCxn id="9" idx="0"/>
          </p:cNvCxnSpPr>
          <p:nvPr/>
        </p:nvCxnSpPr>
        <p:spPr>
          <a:xfrm flipH="1">
            <a:off x="8720515" y="1119790"/>
            <a:ext cx="17573" cy="22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  <a:endCxn id="10" idx="0"/>
          </p:cNvCxnSpPr>
          <p:nvPr/>
        </p:nvCxnSpPr>
        <p:spPr>
          <a:xfrm flipH="1">
            <a:off x="8714967" y="2267552"/>
            <a:ext cx="5548" cy="22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 flipH="1">
            <a:off x="8714966" y="3245004"/>
            <a:ext cx="1" cy="214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3" idx="0"/>
          </p:cNvCxnSpPr>
          <p:nvPr/>
        </p:nvCxnSpPr>
        <p:spPr>
          <a:xfrm flipH="1">
            <a:off x="8709902" y="4082888"/>
            <a:ext cx="5064" cy="23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2"/>
            <a:endCxn id="14" idx="0"/>
          </p:cNvCxnSpPr>
          <p:nvPr/>
        </p:nvCxnSpPr>
        <p:spPr>
          <a:xfrm>
            <a:off x="8709902" y="5042386"/>
            <a:ext cx="5064" cy="19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2"/>
            <a:endCxn id="15" idx="0"/>
          </p:cNvCxnSpPr>
          <p:nvPr/>
        </p:nvCxnSpPr>
        <p:spPr>
          <a:xfrm flipH="1">
            <a:off x="8709418" y="5770995"/>
            <a:ext cx="5548" cy="246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</TotalTime>
  <Words>2586</Words>
  <Application>Microsoft Office PowerPoint</Application>
  <PresentationFormat>Widescreen</PresentationFormat>
  <Paragraphs>242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Administrator</cp:lastModifiedBy>
  <cp:revision>224</cp:revision>
  <dcterms:created xsi:type="dcterms:W3CDTF">2021-04-29T18:58:34Z</dcterms:created>
  <dcterms:modified xsi:type="dcterms:W3CDTF">2023-06-03T15:51:14Z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